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18"/>
  </p:notesMasterIdLst>
  <p:handoutMasterIdLst>
    <p:handoutMasterId r:id="rId19"/>
  </p:handoutMasterIdLst>
  <p:sldIdLst>
    <p:sldId id="256" r:id="rId5"/>
    <p:sldId id="292" r:id="rId6"/>
    <p:sldId id="266" r:id="rId7"/>
    <p:sldId id="295" r:id="rId8"/>
    <p:sldId id="293" r:id="rId9"/>
    <p:sldId id="283" r:id="rId10"/>
    <p:sldId id="264" r:id="rId11"/>
    <p:sldId id="289" r:id="rId12"/>
    <p:sldId id="287" r:id="rId13"/>
    <p:sldId id="268" r:id="rId14"/>
    <p:sldId id="296" r:id="rId15"/>
    <p:sldId id="285" r:id="rId16"/>
    <p:sldId id="29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8AAB218-C49B-4429-A1ED-8BC5445032BC}">
          <p14:sldIdLst>
            <p14:sldId id="256"/>
            <p14:sldId id="292"/>
          </p14:sldIdLst>
        </p14:section>
        <p14:section name="Untitled Section" id="{C986A960-C506-4723-B35F-892E93927DAC}">
          <p14:sldIdLst>
            <p14:sldId id="266"/>
            <p14:sldId id="295"/>
            <p14:sldId id="293"/>
            <p14:sldId id="283"/>
            <p14:sldId id="264"/>
            <p14:sldId id="289"/>
            <p14:sldId id="287"/>
            <p14:sldId id="268"/>
            <p14:sldId id="296"/>
            <p14:sldId id="285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howGuides="1">
      <p:cViewPr>
        <p:scale>
          <a:sx n="75" d="100"/>
          <a:sy n="75" d="100"/>
        </p:scale>
        <p:origin x="974" y="125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11/18/2024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11/18/2024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70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7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197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318490"/>
            <a:ext cx="737108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E6EDC6B-B9AA-A4D9-A782-C38A0F84F63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93378" y="2318490"/>
            <a:ext cx="3731262" cy="3633047"/>
          </a:xfrm>
        </p:spPr>
        <p:txBody>
          <a:bodyPr anchor="t">
            <a:normAutofit/>
          </a:bodyPr>
          <a:lstStyle>
            <a:lvl1pPr marL="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264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705124"/>
            <a:ext cx="11272649" cy="1062716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7201" y="2234979"/>
            <a:ext cx="11272648" cy="396960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71548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644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19" r:id="rId20"/>
    <p:sldLayoutId id="2147483820" r:id="rId21"/>
    <p:sldLayoutId id="2147483821" r:id="rId22"/>
    <p:sldLayoutId id="2147483822" r:id="rId23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5" y="874256"/>
            <a:ext cx="11256262" cy="708738"/>
          </a:xfrm>
        </p:spPr>
        <p:txBody>
          <a:bodyPr/>
          <a:lstStyle/>
          <a:p>
            <a:r>
              <a:rPr lang="en-US" dirty="0"/>
              <a:t>Diabetes Detection Using Machine Learning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86B583-30E6-150F-680B-138689A41DB5}"/>
              </a:ext>
            </a:extLst>
          </p:cNvPr>
          <p:cNvSpPr txBox="1"/>
          <p:nvPr/>
        </p:nvSpPr>
        <p:spPr>
          <a:xfrm>
            <a:off x="466345" y="1506482"/>
            <a:ext cx="6096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dirty="0">
                <a:ea typeface="+mn-lt"/>
                <a:cs typeface="+mn-lt"/>
              </a:rPr>
              <a:t>PROJECT MENTOR</a:t>
            </a:r>
            <a:r>
              <a:rPr lang="en-US" sz="1800" b="1" dirty="0">
                <a:ea typeface="+mn-lt"/>
                <a:cs typeface="+mn-lt"/>
              </a:rPr>
              <a:t>:</a:t>
            </a:r>
            <a:endParaRPr lang="en-US" sz="1800" dirty="0">
              <a:cs typeface="Calibri" panose="020F0502020204030204"/>
            </a:endParaRPr>
          </a:p>
          <a:p>
            <a:pPr algn="l"/>
            <a:r>
              <a:rPr lang="en-US" sz="1800" b="1" dirty="0">
                <a:ea typeface="+mn-lt"/>
                <a:cs typeface="+mn-lt"/>
              </a:rPr>
              <a:t>      Prof. </a:t>
            </a:r>
            <a:r>
              <a:rPr lang="en-US" sz="2000" b="1" dirty="0">
                <a:ea typeface="+mn-lt"/>
                <a:cs typeface="+mn-lt"/>
              </a:rPr>
              <a:t>Arnab Chakraborty</a:t>
            </a:r>
            <a:endParaRPr lang="en-US" sz="1800" dirty="0">
              <a:cs typeface="Calibri" panose="020F0502020204030204"/>
            </a:endParaRPr>
          </a:p>
          <a:p>
            <a:endParaRPr lang="en-IN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B1DE862-843F-CC46-74AD-B92DEC9FD0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8055" y="3687098"/>
            <a:ext cx="11274551" cy="2704558"/>
          </a:xfrm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0E11A-D5BF-FDE8-D811-0B0C4D1264A1}"/>
              </a:ext>
            </a:extLst>
          </p:cNvPr>
          <p:cNvSpPr txBox="1"/>
          <p:nvPr/>
        </p:nvSpPr>
        <p:spPr>
          <a:xfrm>
            <a:off x="466345" y="2460589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ea typeface="+mn-lt"/>
                <a:cs typeface="+mn-lt"/>
              </a:rPr>
              <a:t>TEAM MEMBERS: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800" dirty="0">
                <a:ea typeface="+mn-lt"/>
                <a:cs typeface="+mn-lt"/>
              </a:rPr>
              <a:t>AQDAS SULTAN, ECE DEPT. , 3</a:t>
            </a:r>
            <a:r>
              <a:rPr lang="en-US" sz="1800" baseline="30000" dirty="0">
                <a:ea typeface="+mn-lt"/>
                <a:cs typeface="+mn-lt"/>
              </a:rPr>
              <a:t>RD</a:t>
            </a:r>
            <a:r>
              <a:rPr lang="en-US" sz="1800" dirty="0">
                <a:ea typeface="+mn-lt"/>
                <a:cs typeface="+mn-lt"/>
              </a:rPr>
              <a:t> YEAR 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800" dirty="0">
                <a:ea typeface="+mn-lt"/>
                <a:cs typeface="+mn-lt"/>
              </a:rPr>
              <a:t>ALTAMASH AHMAD</a:t>
            </a:r>
            <a:r>
              <a:rPr lang="en-US" dirty="0">
                <a:ea typeface="+mn-lt"/>
                <a:cs typeface="+mn-lt"/>
              </a:rPr>
              <a:t>, ECE DEPT. , 3</a:t>
            </a:r>
            <a:r>
              <a:rPr lang="en-US" baseline="30000" dirty="0">
                <a:ea typeface="+mn-lt"/>
                <a:cs typeface="+mn-lt"/>
              </a:rPr>
              <a:t>RD</a:t>
            </a:r>
            <a:r>
              <a:rPr lang="en-US" dirty="0">
                <a:ea typeface="+mn-lt"/>
                <a:cs typeface="+mn-lt"/>
              </a:rPr>
              <a:t> YEAR 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800" dirty="0">
                <a:ea typeface="+mn-lt"/>
                <a:cs typeface="+mn-lt"/>
              </a:rPr>
              <a:t>SHIVAM PANDEY, ECE DEPT. , 3</a:t>
            </a:r>
            <a:r>
              <a:rPr lang="en-US" sz="1800" baseline="30000" dirty="0">
                <a:ea typeface="+mn-lt"/>
                <a:cs typeface="+mn-lt"/>
              </a:rPr>
              <a:t>RD</a:t>
            </a:r>
            <a:r>
              <a:rPr lang="en-US" sz="1800" dirty="0">
                <a:ea typeface="+mn-lt"/>
                <a:cs typeface="+mn-lt"/>
              </a:rPr>
              <a:t> YEAR</a:t>
            </a:r>
            <a:endParaRPr lang="en-US" sz="1800" dirty="0">
              <a:cs typeface="Calibri" panose="020F0502020204030204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A93E959-E68D-08C8-9C1E-5A318B3EF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delivery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4C1675C6-9CE1-3D87-365F-B3DB1F59C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17" name="Table Placeholder 3">
            <a:extLst>
              <a:ext uri="{FF2B5EF4-FFF2-40B4-BE49-F238E27FC236}">
                <a16:creationId xmlns:a16="http://schemas.microsoft.com/office/drawing/2014/main" id="{8A222178-BDA0-1F26-F788-4610ADCDC64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484645028"/>
              </p:ext>
            </p:extLst>
          </p:nvPr>
        </p:nvGraphicFramePr>
        <p:xfrm>
          <a:off x="4237038" y="2236788"/>
          <a:ext cx="7493924" cy="396960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3481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1966082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78088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873481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587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32C6-AEE4-A451-A3C8-7C2C8E2A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tips and takeaways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443D9-BCAD-2F33-9DE7-54605EFCC2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D2219-E3DF-929F-48CC-5C470A21A177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370479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2D7F0B11-5AF3-1D12-4201-C1E09DF7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EF0D1DE7-CAB7-B879-750A-7167B6155FF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08368100"/>
              </p:ext>
            </p:extLst>
          </p:nvPr>
        </p:nvGraphicFramePr>
        <p:xfrm>
          <a:off x="457200" y="2235200"/>
          <a:ext cx="11301156" cy="396960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002874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647704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  <p:pic>
        <p:nvPicPr>
          <p:cNvPr id="23" name="Picture Placeholder 22" descr="A group of people giving each other a high five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6095" r="6095"/>
          <a:stretch/>
        </p:blipFill>
        <p:spPr/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787" y="1670650"/>
            <a:ext cx="3657600" cy="2100851"/>
          </a:xfrm>
        </p:spPr>
        <p:txBody>
          <a:bodyPr/>
          <a:lstStyle/>
          <a:p>
            <a:r>
              <a:rPr lang="en-US" dirty="0"/>
              <a:t>CONTENTS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54D6A07-EF77-2219-C563-36A4A03F938B}"/>
              </a:ext>
            </a:extLst>
          </p:cNvPr>
          <p:cNvSpPr>
            <a:spLocks noGrp="1" noChangeArrowheads="1"/>
          </p:cNvSpPr>
          <p:nvPr>
            <p:ph sz="quarter" idx="4"/>
          </p:nvPr>
        </p:nvSpPr>
        <p:spPr bwMode="auto">
          <a:xfrm>
            <a:off x="5071294" y="1166842"/>
            <a:ext cx="5707012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 &amp; Scope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Description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Models Used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 Comparison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Inference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Scope of Improvements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FDFCF5E-7488-9C07-0974-B7A22E071EED}"/>
              </a:ext>
            </a:extLst>
          </p:cNvPr>
          <p:cNvCxnSpPr>
            <a:cxnSpLocks/>
          </p:cNvCxnSpPr>
          <p:nvPr/>
        </p:nvCxnSpPr>
        <p:spPr>
          <a:xfrm>
            <a:off x="4680155" y="1848465"/>
            <a:ext cx="0" cy="3842692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580" y="0"/>
            <a:ext cx="11292839" cy="1550378"/>
          </a:xfrm>
        </p:spPr>
        <p:txBody>
          <a:bodyPr>
            <a:normAutofit/>
          </a:bodyPr>
          <a:lstStyle/>
          <a:p>
            <a:r>
              <a:rPr lang="en-IN" b="1" dirty="0"/>
              <a:t>Objective &amp; Scope</a:t>
            </a:r>
            <a:r>
              <a:rPr lang="en-IN" dirty="0"/>
              <a:t>: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A81E91-3C5A-0944-A35F-D79AC91A1118}"/>
              </a:ext>
            </a:extLst>
          </p:cNvPr>
          <p:cNvSpPr txBox="1"/>
          <p:nvPr/>
        </p:nvSpPr>
        <p:spPr>
          <a:xfrm>
            <a:off x="449580" y="19292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Objective </a:t>
            </a:r>
            <a:r>
              <a:rPr lang="en-IN" dirty="0"/>
              <a:t>: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922FD15-3C63-704F-1D8B-2F5DB6D6D1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" y="2354328"/>
            <a:ext cx="1091650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Develop a predictive model to determine diabetes presence using patient medical records.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Approach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Analyze key health metrics like glucose levels, BMI, and insulin to identify patterns linked to diabetes.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Outcome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Enable early detection of diabetes for timely intervention and improved healthcare efficiency.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A4609C-AAD4-98E4-7963-CE85A0024F36}"/>
              </a:ext>
            </a:extLst>
          </p:cNvPr>
          <p:cNvSpPr txBox="1"/>
          <p:nvPr/>
        </p:nvSpPr>
        <p:spPr>
          <a:xfrm>
            <a:off x="449580" y="361038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Scope </a:t>
            </a:r>
            <a:r>
              <a:rPr lang="en-IN" dirty="0"/>
              <a:t>: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8BD45B0-C066-8A29-AC74-DA25650197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" y="4035441"/>
            <a:ext cx="1014000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Early Detection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Facilitate timely diagnosis of diabetes to prevent severe complications.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Healthcare Efficiency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Support medical professionals with automated, data-driven predictions.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Adaptable for large-scale use in hospitals and community health programs. </a:t>
            </a:r>
          </a:p>
        </p:txBody>
      </p:sp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Overcoming nervousness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Confidence-building strategies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Engaging </a:t>
            </a:r>
            <a:br>
              <a:rPr lang="en-US" dirty="0"/>
            </a:br>
            <a:r>
              <a:rPr lang="en-US" dirty="0"/>
              <a:t>the audience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6664CC-F0B7-D2E1-A321-E97944F52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 anchor="t"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This is a powerful tool in public speaking. It involves varying pitch, tone, and volume to convey emotion, emphasize points, and maintain interest. </a:t>
            </a:r>
          </a:p>
          <a:p>
            <a:r>
              <a:rPr lang="en-US" dirty="0"/>
              <a:t>Pitch variation</a:t>
            </a:r>
          </a:p>
          <a:p>
            <a:r>
              <a:rPr lang="en-US" dirty="0"/>
              <a:t>Tone inflection</a:t>
            </a:r>
          </a:p>
          <a:p>
            <a:r>
              <a:rPr lang="en-US" dirty="0"/>
              <a:t>Volume control</a:t>
            </a:r>
          </a:p>
          <a:p>
            <a:endParaRPr lang="en-US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Effective body language enhances your message, </a:t>
            </a:r>
            <a:br>
              <a:rPr lang="en-US" dirty="0"/>
            </a:br>
            <a:r>
              <a:rPr lang="en-US" dirty="0"/>
              <a:t>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Speaking impact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Your ability to communicate effectively will leave a lasting impact on your audience</a:t>
            </a:r>
          </a:p>
          <a:p>
            <a:r>
              <a:rPr lang="en-US"/>
              <a:t>Effectively communicating involves not only delivering a message but also resonating with the experiences, values, and emotions of those listening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25</TotalTime>
  <Words>562</Words>
  <Application>Microsoft Office PowerPoint</Application>
  <PresentationFormat>Widescreen</PresentationFormat>
  <Paragraphs>141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Gill Sans MT</vt:lpstr>
      <vt:lpstr>Times New Roman</vt:lpstr>
      <vt:lpstr>Wingdings</vt:lpstr>
      <vt:lpstr>Wingdings 2</vt:lpstr>
      <vt:lpstr>DividendVTI</vt:lpstr>
      <vt:lpstr>Diabetes Detection Using Machine Learning </vt:lpstr>
      <vt:lpstr>CONTENTS </vt:lpstr>
      <vt:lpstr>Objective &amp; Scope:</vt:lpstr>
      <vt:lpstr>Overcoming nervousness</vt:lpstr>
      <vt:lpstr>Engaging  the audience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and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Aqdas Sultan</dc:creator>
  <cp:lastModifiedBy>Aqdas Sultan</cp:lastModifiedBy>
  <cp:revision>1</cp:revision>
  <dcterms:created xsi:type="dcterms:W3CDTF">2024-11-18T10:46:07Z</dcterms:created>
  <dcterms:modified xsi:type="dcterms:W3CDTF">2024-11-18T11:11:56Z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